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61" r:id="rId4"/>
    <p:sldId id="260" r:id="rId5"/>
    <p:sldId id="263" r:id="rId6"/>
    <p:sldId id="264" r:id="rId7"/>
    <p:sldId id="317" r:id="rId8"/>
    <p:sldId id="262" r:id="rId9"/>
    <p:sldId id="316" r:id="rId10"/>
    <p:sldId id="272" r:id="rId11"/>
    <p:sldId id="274" r:id="rId12"/>
    <p:sldId id="275" r:id="rId13"/>
    <p:sldId id="277" r:id="rId14"/>
    <p:sldId id="287" r:id="rId15"/>
    <p:sldId id="278" r:id="rId16"/>
    <p:sldId id="279" r:id="rId17"/>
    <p:sldId id="280" r:id="rId18"/>
    <p:sldId id="286" r:id="rId19"/>
    <p:sldId id="281" r:id="rId20"/>
    <p:sldId id="284" r:id="rId21"/>
    <p:sldId id="282" r:id="rId22"/>
    <p:sldId id="283" r:id="rId23"/>
    <p:sldId id="273" r:id="rId24"/>
    <p:sldId id="285" r:id="rId25"/>
    <p:sldId id="292" r:id="rId26"/>
    <p:sldId id="299" r:id="rId27"/>
    <p:sldId id="291" r:id="rId28"/>
    <p:sldId id="288" r:id="rId29"/>
    <p:sldId id="289" r:id="rId30"/>
    <p:sldId id="290" r:id="rId31"/>
    <p:sldId id="298" r:id="rId32"/>
    <p:sldId id="318" r:id="rId33"/>
    <p:sldId id="319" r:id="rId34"/>
    <p:sldId id="320" r:id="rId35"/>
    <p:sldId id="321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11" r:id="rId45"/>
    <p:sldId id="313" r:id="rId46"/>
    <p:sldId id="314" r:id="rId47"/>
    <p:sldId id="315" r:id="rId48"/>
    <p:sldId id="309" r:id="rId49"/>
    <p:sldId id="310" r:id="rId50"/>
    <p:sldId id="294" r:id="rId51"/>
    <p:sldId id="295" r:id="rId52"/>
    <p:sldId id="265" r:id="rId53"/>
    <p:sldId id="266" r:id="rId54"/>
    <p:sldId id="26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ECDD-BEC8-4703-A1FC-F1FAA1B0E877}" type="datetimeFigureOut">
              <a:rPr lang="nl-BE" smtClean="0"/>
              <a:t>12/09/2013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AC7DE-5A4D-4E2D-9EB3-E84C7CF185F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53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get.com/inspire/book-review-giveaway-the-geometry-of-desig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>
                <a:hlinkClick r:id="rId3"/>
              </a:rPr>
              <a:t>http://viget.com/inspire/book-review-giveaway-the-geometry-of-design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C7DE-5A4D-4E2D-9EB3-E84C7CF185F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54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esigningfortheweb.co.uk/book/part5/part5_chapter25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Grid systems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743200" y="51054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 smtClean="0"/>
          </a:p>
          <a:p>
            <a:endParaRPr lang="nl-BE" dirty="0" smtClean="0"/>
          </a:p>
          <a:p>
            <a:pPr algn="r"/>
            <a:r>
              <a:rPr lang="nl-BE" dirty="0" smtClean="0"/>
              <a:t>Pascal Nosenzo</a:t>
            </a:r>
          </a:p>
          <a:p>
            <a:pPr algn="r"/>
            <a:r>
              <a:rPr lang="nl-BE" dirty="0" smtClean="0"/>
              <a:t>info@pascalculator.be</a:t>
            </a:r>
          </a:p>
        </p:txBody>
      </p:sp>
    </p:spTree>
    <p:extLst>
      <p:ext uri="{BB962C8B-B14F-4D97-AF65-F5344CB8AC3E}">
        <p14:creationId xmlns:p14="http://schemas.microsoft.com/office/powerpoint/2010/main" val="4930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canvas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6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g</a:t>
            </a:r>
            <a:r>
              <a:rPr lang="nl-BE" dirty="0" smtClean="0"/>
              <a:t>rid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1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r</a:t>
            </a:r>
            <a:r>
              <a:rPr lang="nl-BE" dirty="0" smtClean="0"/>
              <a:t>ows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9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units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gutters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4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gutters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5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gutters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2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units met gutters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3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units met gutters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6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Grid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Een grid system is een framework waarin je al alle mogelijke elementen kan plaatsen, zonder dat je de consistentie verliest.</a:t>
            </a:r>
          </a:p>
          <a:p>
            <a:r>
              <a:rPr lang="nl-BE" dirty="0" smtClean="0"/>
              <a:t>Voordelen:</a:t>
            </a:r>
          </a:p>
          <a:p>
            <a:pPr lvl="1"/>
            <a:r>
              <a:rPr lang="nl-BE" dirty="0" smtClean="0"/>
              <a:t>Makkelijke uitbreidbaar (modulair)</a:t>
            </a:r>
          </a:p>
          <a:p>
            <a:pPr lvl="1"/>
            <a:r>
              <a:rPr lang="nl-BE" dirty="0" smtClean="0"/>
              <a:t>Consistent/harmonieus geheel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40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units met gutters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5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units met gutters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0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units met gutters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2427" cy="532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5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Aantal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 smtClean="0"/>
              <a:t>Aantal columns per canvas?</a:t>
            </a:r>
          </a:p>
          <a:p>
            <a:pPr lvl="1"/>
            <a:r>
              <a:rPr lang="nl-BE" dirty="0" smtClean="0"/>
              <a:t>Mag je volledig zelf kiezen</a:t>
            </a:r>
          </a:p>
          <a:p>
            <a:pPr lvl="1"/>
            <a:r>
              <a:rPr lang="nl-BE" b="1" dirty="0" smtClean="0"/>
              <a:t>MAAR</a:t>
            </a:r>
            <a:r>
              <a:rPr lang="nl-BE" dirty="0" smtClean="0"/>
              <a:t>: </a:t>
            </a:r>
          </a:p>
          <a:p>
            <a:pPr lvl="2"/>
            <a:r>
              <a:rPr lang="nl-BE" dirty="0" smtClean="0"/>
              <a:t>een getal dat deelbaar is door </a:t>
            </a:r>
            <a:br>
              <a:rPr lang="nl-BE" dirty="0" smtClean="0"/>
            </a:br>
            <a:r>
              <a:rPr lang="nl-BE" dirty="0" smtClean="0"/>
              <a:t>	</a:t>
            </a:r>
            <a:br>
              <a:rPr lang="nl-BE" dirty="0" smtClean="0"/>
            </a:br>
            <a:r>
              <a:rPr lang="nl-BE" dirty="0" smtClean="0"/>
              <a:t>			</a:t>
            </a:r>
            <a:r>
              <a:rPr lang="nl-BE" sz="6000" dirty="0" smtClean="0"/>
              <a:t>2</a:t>
            </a:r>
            <a:r>
              <a:rPr lang="nl-BE" dirty="0" smtClean="0"/>
              <a:t> EN </a:t>
            </a:r>
            <a:r>
              <a:rPr lang="nl-BE" sz="6000" dirty="0" smtClean="0"/>
              <a:t>3</a:t>
            </a:r>
            <a:r>
              <a:rPr lang="nl-BE" dirty="0" smtClean="0"/>
              <a:t> OF </a:t>
            </a:r>
            <a:r>
              <a:rPr lang="nl-BE" sz="6000" dirty="0" smtClean="0"/>
              <a:t>4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werkt het beste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bv. </a:t>
            </a:r>
          </a:p>
          <a:p>
            <a:pPr lvl="4"/>
            <a:r>
              <a:rPr lang="nl-BE" b="1" dirty="0" smtClean="0"/>
              <a:t>73 columns</a:t>
            </a:r>
            <a:r>
              <a:rPr lang="nl-BE" dirty="0" smtClean="0"/>
              <a:t>:</a:t>
            </a:r>
            <a:r>
              <a:rPr lang="nl-BE" b="1" dirty="0" smtClean="0"/>
              <a:t> </a:t>
            </a:r>
            <a:r>
              <a:rPr lang="nl-BE" dirty="0" smtClean="0"/>
              <a:t>niet deelbaar door 2, 3 of 4 -&gt; ver van wegblijven!</a:t>
            </a:r>
          </a:p>
          <a:p>
            <a:pPr lvl="4"/>
            <a:r>
              <a:rPr lang="nl-BE" b="1" dirty="0" smtClean="0"/>
              <a:t>56 columns</a:t>
            </a:r>
            <a:r>
              <a:rPr lang="nl-BE" dirty="0" smtClean="0"/>
              <a:t>: deelbaar door 2, niet door 3 wel door 4 -&gt; ok, maar niet ideaal</a:t>
            </a:r>
          </a:p>
          <a:p>
            <a:pPr lvl="4"/>
            <a:r>
              <a:rPr lang="nl-BE" b="1" dirty="0" smtClean="0"/>
              <a:t>18 </a:t>
            </a:r>
            <a:r>
              <a:rPr lang="nl-BE" b="1" dirty="0"/>
              <a:t>columns</a:t>
            </a:r>
            <a:r>
              <a:rPr lang="nl-BE" dirty="0"/>
              <a:t>: </a:t>
            </a:r>
            <a:r>
              <a:rPr lang="nl-BE" dirty="0" smtClean="0"/>
              <a:t>deelbaar door 2 en 3, maar niet door 4 -&gt; ideaal!</a:t>
            </a:r>
          </a:p>
          <a:p>
            <a:pPr lvl="4"/>
            <a:r>
              <a:rPr lang="nl-BE" b="1" dirty="0" smtClean="0"/>
              <a:t>24 columns</a:t>
            </a:r>
            <a:r>
              <a:rPr lang="nl-BE" dirty="0" smtClean="0"/>
              <a:t>: deelbaar door 2, 3 én 4 -&gt; superideaal!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pPr lvl="2"/>
            <a:r>
              <a:rPr lang="nl-BE" b="1" dirty="0" smtClean="0"/>
              <a:t>Veelvouden van 12 zijn het meest ideale aantal columns </a:t>
            </a:r>
            <a:r>
              <a:rPr lang="nl-BE" dirty="0" smtClean="0"/>
              <a:t>omdat deze deelbaar zijn door 2, 3 én 4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39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Aantal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Praktische berekening:</a:t>
            </a:r>
          </a:p>
          <a:p>
            <a:pPr lvl="1"/>
            <a:r>
              <a:rPr lang="nl-BE" dirty="0" smtClean="0"/>
              <a:t>Canvas van 600px op 600px</a:t>
            </a:r>
          </a:p>
          <a:p>
            <a:pPr lvl="1"/>
            <a:r>
              <a:rPr lang="nl-BE" dirty="0" smtClean="0"/>
              <a:t>12 columns</a:t>
            </a:r>
            <a:br>
              <a:rPr lang="nl-BE" dirty="0" smtClean="0"/>
            </a:br>
            <a:endParaRPr lang="nl-BE" dirty="0" smtClean="0"/>
          </a:p>
          <a:p>
            <a:pPr lvl="1"/>
            <a:r>
              <a:rPr lang="nl-BE" dirty="0" smtClean="0"/>
              <a:t>Breedte van één column:</a:t>
            </a:r>
          </a:p>
          <a:p>
            <a:pPr lvl="2"/>
            <a:r>
              <a:rPr lang="nl-BE" dirty="0" smtClean="0"/>
              <a:t>Berekening: </a:t>
            </a:r>
          </a:p>
          <a:p>
            <a:pPr lvl="3"/>
            <a:r>
              <a:rPr lang="nl-BE" dirty="0" smtClean="0"/>
              <a:t>Breedte canvas / aantal columns = column breedte</a:t>
            </a:r>
          </a:p>
          <a:p>
            <a:pPr lvl="3"/>
            <a:r>
              <a:rPr lang="nl-BE" dirty="0" smtClean="0"/>
              <a:t>600 / 12 = 50</a:t>
            </a:r>
            <a:br>
              <a:rPr lang="nl-BE" dirty="0" smtClean="0"/>
            </a:br>
            <a:endParaRPr lang="nl-BE" dirty="0" smtClean="0"/>
          </a:p>
          <a:p>
            <a:pPr lvl="2"/>
            <a:r>
              <a:rPr lang="nl-BE" dirty="0" smtClean="0"/>
              <a:t>Antwoord: </a:t>
            </a:r>
            <a:r>
              <a:rPr lang="nl-BE" b="1" dirty="0" smtClean="0"/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9714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De Standaard</a:t>
            </a:r>
          </a:p>
          <a:p>
            <a:pPr lvl="1"/>
            <a:r>
              <a:rPr lang="nl-BE" dirty="0" smtClean="0"/>
              <a:t>Vlaamse krant met het beste online design.</a:t>
            </a:r>
          </a:p>
          <a:p>
            <a:pPr lvl="1"/>
            <a:r>
              <a:rPr lang="nl-BE" dirty="0" smtClean="0"/>
              <a:t>Gekozen voor 5 column grid omdat dit het beste een echte krant weerspiegelt </a:t>
            </a:r>
          </a:p>
          <a:p>
            <a:pPr lvl="2"/>
            <a:r>
              <a:rPr lang="nl-BE" dirty="0" smtClean="0"/>
              <a:t>gedrukte kranten gebruiken meestal oneven columns: 3, 5, 7 en zelfden 9</a:t>
            </a:r>
            <a:br>
              <a:rPr lang="nl-BE" dirty="0" smtClean="0"/>
            </a:br>
            <a:r>
              <a:rPr lang="nl-BE" sz="1800" dirty="0" smtClean="0">
                <a:hlinkClick r:id="rId2"/>
              </a:rPr>
              <a:t>http</a:t>
            </a:r>
            <a:r>
              <a:rPr lang="nl-BE" sz="1800" dirty="0">
                <a:hlinkClick r:id="rId2"/>
              </a:rPr>
              <a:t>://</a:t>
            </a:r>
            <a:r>
              <a:rPr lang="nl-BE" sz="1800" dirty="0" smtClean="0">
                <a:hlinkClick r:id="rId2"/>
              </a:rPr>
              <a:t>designingfortheweb.co.uk/book/part5/part5_chapter25.php</a:t>
            </a:r>
            <a:endParaRPr lang="nl-BE" sz="1800" dirty="0" smtClean="0"/>
          </a:p>
          <a:p>
            <a:pPr lvl="1"/>
            <a:r>
              <a:rPr lang="nl-BE" sz="2400" dirty="0" smtClean="0"/>
              <a:t>Heeft hier en daar toch onregelmatigheden </a:t>
            </a:r>
          </a:p>
          <a:p>
            <a:pPr lvl="2"/>
            <a:r>
              <a:rPr lang="nl-BE" sz="2000" dirty="0" smtClean="0"/>
              <a:t>Oorzaken?</a:t>
            </a:r>
          </a:p>
          <a:p>
            <a:pPr lvl="3"/>
            <a:r>
              <a:rPr lang="nl-BE" sz="1600" dirty="0" smtClean="0"/>
              <a:t>Foutjes gemaakt bij het ontwerpen van het grid</a:t>
            </a:r>
          </a:p>
          <a:p>
            <a:pPr lvl="3"/>
            <a:r>
              <a:rPr lang="nl-BE" sz="1600" dirty="0" smtClean="0"/>
              <a:t>Bepaalde situaties niet geanticipeerd door designers</a:t>
            </a:r>
          </a:p>
          <a:p>
            <a:pPr lvl="3"/>
            <a:r>
              <a:rPr lang="nl-BE" sz="1600" dirty="0" smtClean="0"/>
              <a:t>Slechte implementatie van de style guide door de klant (= De Standaard)</a:t>
            </a:r>
            <a:endParaRPr lang="nl-BE" sz="1600" dirty="0"/>
          </a:p>
          <a:p>
            <a:pPr lvl="1"/>
            <a:endParaRPr lang="nl-BE" sz="2200" dirty="0" smtClean="0"/>
          </a:p>
          <a:p>
            <a:pPr marL="457200" lvl="1" indent="0"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0283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063316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0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063317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0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BBC</a:t>
            </a:r>
          </a:p>
          <a:p>
            <a:pPr lvl="1"/>
            <a:r>
              <a:rPr lang="nl-BE" dirty="0" smtClean="0"/>
              <a:t>Huisstijl is toonaangevend op gebied van vormgeving</a:t>
            </a:r>
          </a:p>
          <a:p>
            <a:pPr lvl="1"/>
            <a:r>
              <a:rPr lang="nl-BE" dirty="0" smtClean="0"/>
              <a:t>Iets geavanceerdere versie van grid-systeem, maar principes blijven gelden</a:t>
            </a:r>
          </a:p>
          <a:p>
            <a:pPr lvl="2"/>
            <a:r>
              <a:rPr lang="nl-BE" dirty="0" smtClean="0"/>
              <a:t>31 columns zonder gutters.</a:t>
            </a:r>
          </a:p>
          <a:p>
            <a:pPr lvl="3"/>
            <a:r>
              <a:rPr lang="nl-BE" dirty="0" smtClean="0"/>
              <a:t>Columns dienen als gutters</a:t>
            </a:r>
          </a:p>
          <a:p>
            <a:pPr lvl="3"/>
            <a:r>
              <a:rPr lang="nl-BE" dirty="0" smtClean="0"/>
              <a:t>Biedt maximale flexibiliteit</a:t>
            </a:r>
          </a:p>
        </p:txBody>
      </p:sp>
    </p:spTree>
    <p:extLst>
      <p:ext uri="{BB962C8B-B14F-4D97-AF65-F5344CB8AC3E}">
        <p14:creationId xmlns:p14="http://schemas.microsoft.com/office/powerpoint/2010/main" val="37866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BBC</a:t>
            </a:r>
          </a:p>
        </p:txBody>
      </p:sp>
      <p:pic>
        <p:nvPicPr>
          <p:cNvPr id="5" name="Picture 2" descr="11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03" y="182880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http://www.fivestarkitchendesigns.com/Design/g-gri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533400"/>
            <a:ext cx="5076825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17" y="1219200"/>
            <a:ext cx="7063317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5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17" y="1219200"/>
            <a:ext cx="7063317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17" y="1219200"/>
            <a:ext cx="7063317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10242" name="Picture 2" descr="http://petapixel.com/assets/uploads/2010/09/gold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17300"/>
            <a:ext cx="59055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11266" name="Picture 2" descr="http://designshack.co.uk/wp-content/uploads/larrybird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48577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12290" name="Picture 2" descr="http://www.viget.com/uploads/image/pointles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1910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viget.com/uploads/image/pointles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41910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viget.com/uploads/image/pointless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667000"/>
            <a:ext cx="4191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www.viget.com/uploads/image/pointless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52974"/>
            <a:ext cx="41910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voorbeelden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pic>
        <p:nvPicPr>
          <p:cNvPr id="13314" name="Picture 2" descr="http://www.viget.com/uploads/image/pointless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4191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2427" cy="532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1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2427" cy="532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7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9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5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325452"/>
            <a:ext cx="5867400" cy="760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0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4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2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003" cy="532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1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stacking/hanging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003" cy="532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49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943600"/>
            <a:ext cx="8229600" cy="4525963"/>
          </a:xfrm>
        </p:spPr>
        <p:txBody>
          <a:bodyPr/>
          <a:lstStyle/>
          <a:p>
            <a:r>
              <a:rPr lang="nl-BE" dirty="0" smtClean="0"/>
              <a:t>86,602% verticaal verkleinen</a:t>
            </a:r>
          </a:p>
        </p:txBody>
      </p:sp>
    </p:spTree>
    <p:extLst>
      <p:ext uri="{BB962C8B-B14F-4D97-AF65-F5344CB8AC3E}">
        <p14:creationId xmlns:p14="http://schemas.microsoft.com/office/powerpoint/2010/main" val="16075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943600"/>
            <a:ext cx="8229600" cy="4525963"/>
          </a:xfrm>
        </p:spPr>
        <p:txBody>
          <a:bodyPr/>
          <a:lstStyle/>
          <a:p>
            <a:r>
              <a:rPr lang="nl-BE" dirty="0" smtClean="0"/>
              <a:t>30% horizontaal perspectief</a:t>
            </a:r>
          </a:p>
        </p:txBody>
      </p:sp>
    </p:spTree>
    <p:extLst>
      <p:ext uri="{BB962C8B-B14F-4D97-AF65-F5344CB8AC3E}">
        <p14:creationId xmlns:p14="http://schemas.microsoft.com/office/powerpoint/2010/main" val="3493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943600"/>
            <a:ext cx="8229600" cy="4525963"/>
          </a:xfrm>
        </p:spPr>
        <p:txBody>
          <a:bodyPr/>
          <a:lstStyle/>
          <a:p>
            <a:r>
              <a:rPr lang="nl-BE" dirty="0" smtClean="0"/>
              <a:t>30% draaien</a:t>
            </a:r>
          </a:p>
        </p:txBody>
      </p:sp>
    </p:spTree>
    <p:extLst>
      <p:ext uri="{BB962C8B-B14F-4D97-AF65-F5344CB8AC3E}">
        <p14:creationId xmlns:p14="http://schemas.microsoft.com/office/powerpoint/2010/main" val="38430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52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525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isometrisch grid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86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http://static.lfgss.com/attachments/4002d1230115148-brasil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159345" cy="936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fonts alignen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Fonts </a:t>
            </a:r>
            <a:r>
              <a:rPr lang="nl-BE" dirty="0" smtClean="0"/>
              <a:t>zonder serifs geen probleem</a:t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Fonts met serifs kunnen voor moeilijkheden zorgen</a:t>
            </a:r>
          </a:p>
          <a:p>
            <a:pPr lvl="1"/>
            <a:r>
              <a:rPr lang="nl-BE" dirty="0" smtClean="0"/>
              <a:t>Serifs verbeteren de </a:t>
            </a:r>
            <a:r>
              <a:rPr lang="nl-BE" dirty="0" smtClean="0"/>
              <a:t>leesbaarheid</a:t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Font met serif indenten of inner padding op column implementeren</a:t>
            </a:r>
            <a:endParaRPr lang="nl-BE" dirty="0" smtClean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36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Tips &amp; tricks</a:t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2427" cy="532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199"/>
            <a:ext cx="5321715" cy="532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Interessante boeken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nl-BE" dirty="0" smtClean="0"/>
              <a:t>Grid Systems / Raster Systeme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</a:t>
            </a:r>
            <a:r>
              <a:rPr lang="nl-BE" b="1" dirty="0" smtClean="0"/>
              <a:t>Josef Müller-Brockmann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	</a:t>
            </a:r>
            <a:r>
              <a:rPr lang="nl-BE" sz="1400" dirty="0" smtClean="0"/>
              <a:t>Peetvader van de grids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146527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1800"/>
            <a:ext cx="205406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3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Interessante boeken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nl-BE" dirty="0" smtClean="0"/>
              <a:t>Grid Systems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</a:t>
            </a:r>
            <a:r>
              <a:rPr lang="nl-BE" b="1" dirty="0" smtClean="0"/>
              <a:t>Kimberly Elam</a:t>
            </a:r>
            <a:endParaRPr lang="nl-BE" sz="1400" dirty="0" smtClean="0"/>
          </a:p>
        </p:txBody>
      </p:sp>
      <p:pic>
        <p:nvPicPr>
          <p:cNvPr id="7170" name="Picture 2" descr="http://images.betterworldbooks.com/156/Grid-Systems-9781568984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038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Interessante boeken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nl-BE" dirty="0" smtClean="0"/>
              <a:t>Geometry of design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</a:t>
            </a:r>
            <a:r>
              <a:rPr lang="nl-BE" b="1" dirty="0" smtClean="0"/>
              <a:t>Kimberly Elam</a:t>
            </a:r>
            <a:endParaRPr lang="nl-BE" sz="1400" dirty="0" smtClean="0"/>
          </a:p>
        </p:txBody>
      </p:sp>
      <p:pic>
        <p:nvPicPr>
          <p:cNvPr id="8194" name="Picture 2" descr="http://images.betterworldbooks.com/161/Geometry-of-Design-Elam-Kimberly-9781616890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199"/>
            <a:ext cx="31337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5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122" name="Picture 2" descr="http://www.cyburbia.org/gallery/data/6514/jane_jacobs_neighborhood_08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17" y="1371600"/>
            <a:ext cx="57531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18" name="Picture 2" descr="http://www.inventinginteractive.com/wp-content/uploads/2013/04/oblivion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1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 descr="http://2.bp.blogspot.com/-DsfwaQfi3lE/UPK33W_FS2I/AAAAAAAABKI/NiSUfHvD9x4/s1600/Eagle+finish+adjusted+with+circle+and+line+hand+a+lines+copyx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794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170" name="Picture 2" descr="http://www.insidevancouver.ca/wp-content/uploads/2012/04/vitruvian-man-leonardo-da-vinc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233</Words>
  <Application>Microsoft Office PowerPoint</Application>
  <PresentationFormat>On-screen Show (4:3)</PresentationFormat>
  <Paragraphs>100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Grid systems</vt:lpstr>
      <vt:lpstr>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canvas</vt:lpstr>
      <vt:lpstr>grid</vt:lpstr>
      <vt:lpstr>columns</vt:lpstr>
      <vt:lpstr>rows</vt:lpstr>
      <vt:lpstr>units</vt:lpstr>
      <vt:lpstr>gutters</vt:lpstr>
      <vt:lpstr>gutters</vt:lpstr>
      <vt:lpstr>gutters</vt:lpstr>
      <vt:lpstr>units met gutters</vt:lpstr>
      <vt:lpstr>units met gutters</vt:lpstr>
      <vt:lpstr>units met gutters</vt:lpstr>
      <vt:lpstr>units met gutters</vt:lpstr>
      <vt:lpstr>units met gutters</vt:lpstr>
      <vt:lpstr>Aantal columns</vt:lpstr>
      <vt:lpstr>Aantal columns</vt:lpstr>
      <vt:lpstr>voorbeelden</vt:lpstr>
      <vt:lpstr>voorbeelden</vt:lpstr>
      <vt:lpstr>voorbeelden</vt:lpstr>
      <vt:lpstr>voorbeelden</vt:lpstr>
      <vt:lpstr>voorbeelden</vt:lpstr>
      <vt:lpstr>voorbeelden</vt:lpstr>
      <vt:lpstr>voorbeelden</vt:lpstr>
      <vt:lpstr>voorbeelden</vt:lpstr>
      <vt:lpstr>voorbeelden</vt:lpstr>
      <vt:lpstr>voorbeelden</vt:lpstr>
      <vt:lpstr>voorbeelden</vt:lpstr>
      <vt:lpstr>stacking/hanging</vt:lpstr>
      <vt:lpstr>stacking/hanging</vt:lpstr>
      <vt:lpstr>stacking/hanging</vt:lpstr>
      <vt:lpstr>stacking/hanging</vt:lpstr>
      <vt:lpstr>stacking/hanging</vt:lpstr>
      <vt:lpstr>stacking/hanging</vt:lpstr>
      <vt:lpstr>stacking/hanging</vt:lpstr>
      <vt:lpstr>stacking/hanging</vt:lpstr>
      <vt:lpstr>isometrisch grid </vt:lpstr>
      <vt:lpstr>isometrisch grid </vt:lpstr>
      <vt:lpstr>isometrisch grid </vt:lpstr>
      <vt:lpstr>isometrisch grid </vt:lpstr>
      <vt:lpstr>isometrisch grid </vt:lpstr>
      <vt:lpstr>isometrisch grid </vt:lpstr>
      <vt:lpstr>fonts alignen</vt:lpstr>
      <vt:lpstr>Tips &amp; tricks </vt:lpstr>
      <vt:lpstr>Interessante boeken</vt:lpstr>
      <vt:lpstr>Interessante boeken</vt:lpstr>
      <vt:lpstr>Interessante boeken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systems</dc:title>
  <dc:creator>Pascal</dc:creator>
  <cp:lastModifiedBy>Pascal</cp:lastModifiedBy>
  <cp:revision>40</cp:revision>
  <dcterms:created xsi:type="dcterms:W3CDTF">2006-08-16T00:00:00Z</dcterms:created>
  <dcterms:modified xsi:type="dcterms:W3CDTF">2013-09-11T23:04:46Z</dcterms:modified>
</cp:coreProperties>
</file>